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4" r:id="rId5"/>
    <p:sldId id="261" r:id="rId6"/>
    <p:sldId id="260" r:id="rId7"/>
    <p:sldId id="263" r:id="rId8"/>
    <p:sldId id="266" r:id="rId9"/>
    <p:sldId id="265" r:id="rId10"/>
  </p:sldIdLst>
  <p:sldSz cx="12192000" cy="6858000"/>
  <p:notesSz cx="6858000" cy="9144000"/>
  <p:defaultTextStyle>
    <a:defPPr>
      <a:defRPr lang="en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83"/>
    <p:restoredTop sz="94694"/>
  </p:normalViewPr>
  <p:slideViewPr>
    <p:cSldViewPr snapToGrid="0">
      <p:cViewPr varScale="1">
        <p:scale>
          <a:sx n="121" d="100"/>
          <a:sy n="121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3D2B4-43FD-D74C-9E50-EEAEB1524061}" type="datetimeFigureOut">
              <a:rPr lang="en-CO" smtClean="0"/>
              <a:t>13/02/25</a:t>
            </a:fld>
            <a:endParaRPr lang="en-C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E297FD-F679-E045-8571-38C4B81CE4D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449278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FC9D3-4047-4089-D31E-4057110839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7AE51-DC3F-A9E2-F461-F79C7D7605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7341D-D1EE-C64F-DFD4-8C47ADDFA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561D2-06C0-EA4D-8530-4E0217BB6C30}" type="datetime1">
              <a:rPr lang="en-US" smtClean="0"/>
              <a:t>2/13/25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98BC6-62D7-49CA-2AEC-C0FB1BC25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9A51A3-F1DC-5A09-DCBB-06F430D49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717123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A9A9E-649D-199B-B8A4-884322132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40DB4D-EFD9-1FF3-5FBA-C7F101DDB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221A9-41FB-78E0-E586-0F9261BF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CC7EE-C059-9A4A-84CB-59AF8DB36803}" type="datetime1">
              <a:rPr lang="en-US" smtClean="0"/>
              <a:t>2/13/25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D2DB2-1D2A-910C-C75B-2313642B4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43602-D2B5-1134-75FA-EB7B5901F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983961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D86CF4-2AA8-47F7-45F7-53FDCBB16A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3B80F-7589-F1AB-E961-BF15C9D46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526EEE-87FD-8167-B4D1-3A2EA663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A9A6-CF99-6F40-9AE0-C93024AA9386}" type="datetime1">
              <a:rPr lang="en-US" smtClean="0"/>
              <a:t>2/13/25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00CA5-5501-B039-8BCB-D2603F2F9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3FA80-F5F1-E834-86A0-A227F3E3C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705298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BD314-6BF4-912E-8E92-AC353C726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E8353-B217-C830-A15C-82E28B416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9B80ED-0010-B2BC-9804-E52C4BC35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57514-B696-984A-8850-0D891DC478F0}" type="datetime1">
              <a:rPr lang="en-US" smtClean="0"/>
              <a:t>2/13/25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1D406-9AC5-67A4-7C58-D4A457884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B080B-FF33-0E0B-F450-8DFC0AA5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167217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9DAD0-E0B0-123F-25D0-2F39438CE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7D6A7-3B72-68A0-1ABC-46907EA2D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F48F1-547A-A07A-E780-B823AAA18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4426-E1EA-E84E-81BE-99242F7CC4F8}" type="datetime1">
              <a:rPr lang="en-US" smtClean="0"/>
              <a:t>2/13/25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79293-D729-F003-4E16-B743DB8BA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4B4D2-DD89-8A4D-3A59-62662FB89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847515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935F5-068E-B28B-027B-3AC962684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23072-9ED0-091E-1DE1-62DBD93B46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555306-B273-2DC6-CA5D-BD3B2837B5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71B08-08FA-0FF0-31A1-2128D76AA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421D8-319B-FD4B-9C60-7722E55F4B5D}" type="datetime1">
              <a:rPr lang="en-US" smtClean="0"/>
              <a:t>2/13/25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F38A54-6331-C1BA-B5A1-744F019AD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596A7-BDD0-DDD1-57F4-BF3CEE6DB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4063724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D9E34-4A87-B07F-DAFC-3758D505A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F930F-615B-C647-2B87-1FCCB25BA0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91B557-DAAB-A324-FD07-0E5BFA48F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ACB5C4-EB23-1C13-6EFC-FD745BFACB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7C2FE1-4015-476F-F3C8-BB32952068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466F80-0AD1-CB51-34F8-3B52E5DFA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571D3-3BBB-9843-85CD-871624D13902}" type="datetime1">
              <a:rPr lang="en-US" smtClean="0"/>
              <a:t>2/13/25</a:t>
            </a:fld>
            <a:endParaRPr lang="en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776D4E-FEFF-26B1-AC8E-8B475982D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1F4B97-BA41-8487-6633-5E5CF6B61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499522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EFB6D-5488-928D-FB75-899D9BC40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D36BED-7820-D312-B2E3-9ABD336FD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CFA6E-57DB-C449-BC39-63028D640E14}" type="datetime1">
              <a:rPr lang="en-US" smtClean="0"/>
              <a:t>2/13/25</a:t>
            </a:fld>
            <a:endParaRPr lang="en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4BD00-D45E-B51C-3F8A-E880470F5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3A3999-4723-0B37-0C01-695BB21FA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434049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31D76E-FFFB-6877-96C8-5103E81F5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35A96-6EE6-AF4D-9C37-1179FE0D54A3}" type="datetime1">
              <a:rPr lang="en-US" smtClean="0"/>
              <a:t>2/13/25</a:t>
            </a:fld>
            <a:endParaRPr lang="en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738592-414B-70BF-3FE5-9F0768BA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74BD4B-812A-A902-F992-C1794AA00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997702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E0D1-5CAD-962D-880E-6A62452E5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A3E93-CC63-1FCD-7924-D7F3BB3D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4042A3-9E4C-3811-C1E8-F4F939048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7F5C48-5CAE-3350-7AE4-483BD62BC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4FB9-C9AA-5A49-89B4-95841983A55F}" type="datetime1">
              <a:rPr lang="en-US" smtClean="0"/>
              <a:t>2/13/25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0A3826-A118-6AA8-CB37-6DCCCCB1C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56EC7-7EFB-B41F-E090-E8B38F78B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562176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2F546-D7B9-C67A-ACC0-9CBEF83F9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E6505-FCAB-215E-F846-4490563F07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DB516B-1B7C-1244-4AAF-355A376EA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EF4968-C60D-6D48-1584-EAC76B4BE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E9BB-D691-6047-8504-F266746DFF44}" type="datetime1">
              <a:rPr lang="en-US" smtClean="0"/>
              <a:t>2/13/25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751CA8-01ED-E18E-BAD4-42DEA1CB6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52D5A-FC47-E74E-6740-428456EF2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06439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1D7EE7-97AF-91C8-8E32-BC8FC528C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A995E2-6FFE-7CEB-3656-D5324B24A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9902D-CC89-027B-E641-22D2A3CA90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F207F9-C90B-9D4A-8D75-D747AF787410}" type="datetime1">
              <a:rPr lang="en-US" smtClean="0"/>
              <a:t>2/13/25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BEC30D-EAC4-C84F-3DA6-A5FF5DC402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4D31E-EC06-4A82-842E-2003DFE740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E85739-946D-854D-8546-2B6AD5F09C2D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958125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3443E-F2B0-25BD-3ED6-72F5BCC210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O" dirty="0"/>
              <a:t>Facultad de Ingeniería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0EEDE9-A413-C5DA-878C-2667B5D317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O" dirty="0"/>
              <a:t>Profesor James Montealegre Gutiérrez</a:t>
            </a:r>
          </a:p>
          <a:p>
            <a:r>
              <a:rPr lang="en-CO" dirty="0"/>
              <a:t>Ingeniero Telemático</a:t>
            </a:r>
          </a:p>
          <a:p>
            <a:r>
              <a:rPr lang="en-CO" dirty="0"/>
              <a:t>MSc. Ingeniería de Software</a:t>
            </a:r>
          </a:p>
        </p:txBody>
      </p:sp>
      <p:pic>
        <p:nvPicPr>
          <p:cNvPr id="5" name="Picture 4" descr="A close-up of a logo&#10;&#10;AI-generated content may be incorrect.">
            <a:extLst>
              <a:ext uri="{FF2B5EF4-FFF2-40B4-BE49-F238E27FC236}">
                <a16:creationId xmlns:a16="http://schemas.microsoft.com/office/drawing/2014/main" id="{A5BBEB9C-2C29-68E7-5DDF-A2C7EA5B0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27" y="5814105"/>
            <a:ext cx="2784030" cy="876969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36BFB5-99E9-AFD3-4AB5-56157A79D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671253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73141-0B72-BC57-6713-DCDD4DC72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Introducción a las Estructuras de datos.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A605A9-DDC6-A0BC-B4E4-B2594F558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pic>
        <p:nvPicPr>
          <p:cNvPr id="1026" name="Picture 2" descr="Por qué Batman le cruzó la cara a Robin de un guantazo? Este es el origen  del famoso meme que tantas veces hemos usado">
            <a:extLst>
              <a:ext uri="{FF2B5EF4-FFF2-40B4-BE49-F238E27FC236}">
                <a16:creationId xmlns:a16="http://schemas.microsoft.com/office/drawing/2014/main" id="{92D85B89-8C01-E5F8-4DFA-054A9D0479C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5" y="1825625"/>
            <a:ext cx="773948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loud Callout 5">
            <a:extLst>
              <a:ext uri="{FF2B5EF4-FFF2-40B4-BE49-F238E27FC236}">
                <a16:creationId xmlns:a16="http://schemas.microsoft.com/office/drawing/2014/main" id="{47029BCB-9E28-BD04-21EE-4DE4DBBB5658}"/>
              </a:ext>
            </a:extLst>
          </p:cNvPr>
          <p:cNvSpPr/>
          <p:nvPr/>
        </p:nvSpPr>
        <p:spPr>
          <a:xfrm>
            <a:off x="6095999" y="4076344"/>
            <a:ext cx="2803021" cy="1309643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O" sz="1400" i="1" dirty="0">
                <a:latin typeface="ADLaM Display" panose="020F0502020204030204" pitchFamily="34" charset="0"/>
                <a:cs typeface="ADLaM Display" panose="020F0502020204030204" pitchFamily="34" charset="0"/>
              </a:rPr>
              <a:t>Oye Batman, ¿Cuántos lenguajes de programación conoces?</a:t>
            </a:r>
          </a:p>
        </p:txBody>
      </p:sp>
    </p:spTree>
    <p:extLst>
      <p:ext uri="{BB962C8B-B14F-4D97-AF65-F5344CB8AC3E}">
        <p14:creationId xmlns:p14="http://schemas.microsoft.com/office/powerpoint/2010/main" val="3758989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0DEEA-AD06-3DDC-59E2-547B0EE4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Introducción a las Estructuras de datos.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2C25F-7646-D728-C42F-43AF7E390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Lenguaje de programación o tecnologias tienen límites, el desarrollo de la lógica, el algoritmo no tiene límites.</a:t>
            </a:r>
          </a:p>
          <a:p>
            <a:r>
              <a:rPr lang="en-CO" dirty="0"/>
              <a:t>Desarrollo de la capacidad de razonar. </a:t>
            </a:r>
          </a:p>
          <a:p>
            <a:r>
              <a:rPr lang="en-CO" dirty="0"/>
              <a:t>Desarrollo del pensamiento lógico</a:t>
            </a:r>
          </a:p>
          <a:p>
            <a:r>
              <a:rPr lang="en-CO" dirty="0"/>
              <a:t>Estructuras de datos agnósticas al lenguaje.</a:t>
            </a:r>
          </a:p>
          <a:p>
            <a:r>
              <a:rPr lang="en-CO" dirty="0"/>
              <a:t>Uso del lenguaje con el que se sienta más cómodo.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F04F9A-17C5-60C1-3BFF-904346F93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533270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2A6840-599B-D6FC-85DA-B1E4F559C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46EF2-0602-8E13-D1C4-A54F21E55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Introducción a las Estructuras de datos.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689EF-C49E-0928-3A32-E9396C9AA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O" b="1" dirty="0"/>
              <a:t>Problema</a:t>
            </a:r>
            <a:r>
              <a:rPr lang="en-CO" dirty="0"/>
              <a:t>:</a:t>
            </a:r>
            <a:br>
              <a:rPr lang="en-CO" dirty="0"/>
            </a:br>
            <a:br>
              <a:rPr lang="en-CO" dirty="0"/>
            </a:br>
            <a:r>
              <a:rPr lang="en-CO" dirty="0"/>
              <a:t>Realice una función que reciba dos números y retorne un número que corresponde a su diferencia. </a:t>
            </a:r>
            <a:r>
              <a:rPr lang="en-CO" b="1" dirty="0"/>
              <a:t>NO</a:t>
            </a:r>
            <a:r>
              <a:rPr lang="en-CO" dirty="0"/>
              <a:t> hacer uso de operaciones aritmeticas (diferencia, adición, inverso, complemento, etc) entre dos números.</a:t>
            </a:r>
          </a:p>
          <a:p>
            <a:pPr marL="0" indent="0">
              <a:buNone/>
            </a:pPr>
            <a:endParaRPr lang="en-CO" dirty="0"/>
          </a:p>
          <a:p>
            <a:pPr marL="0" indent="0">
              <a:buNone/>
            </a:pPr>
            <a:r>
              <a:rPr lang="en-CO" dirty="0"/>
              <a:t>Al final si se reciben como parámetros a, b el resultado será a – b.</a:t>
            </a:r>
          </a:p>
          <a:p>
            <a:pPr marL="0" indent="0">
              <a:buNone/>
            </a:pPr>
            <a:r>
              <a:rPr lang="en-CO" dirty="0"/>
              <a:t>b – a retorna cero. 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3392DA-93B3-6BA6-1BB6-8F16C3A43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570951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BAD28-E8CF-1544-5836-FB6D30E2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Introducción a las Estructuras de datos.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44B520-0415-9B42-1D93-17E4202B1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8978157A-0D90-06FD-1BD6-E30043BD3A58}"/>
              </a:ext>
            </a:extLst>
          </p:cNvPr>
          <p:cNvSpPr/>
          <p:nvPr/>
        </p:nvSpPr>
        <p:spPr>
          <a:xfrm>
            <a:off x="2768834" y="2943798"/>
            <a:ext cx="1273323" cy="427289"/>
          </a:xfrm>
          <a:prstGeom prst="cub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53F22296-3820-D66C-593C-E8139A1D9C99}"/>
              </a:ext>
            </a:extLst>
          </p:cNvPr>
          <p:cNvSpPr/>
          <p:nvPr/>
        </p:nvSpPr>
        <p:spPr>
          <a:xfrm>
            <a:off x="2768835" y="2473239"/>
            <a:ext cx="1273323" cy="427289"/>
          </a:xfrm>
          <a:prstGeom prst="cub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06C6F61C-E82B-0D8F-F138-0B0C2FBA63D4}"/>
              </a:ext>
            </a:extLst>
          </p:cNvPr>
          <p:cNvSpPr/>
          <p:nvPr/>
        </p:nvSpPr>
        <p:spPr>
          <a:xfrm>
            <a:off x="2768834" y="3414357"/>
            <a:ext cx="1273323" cy="427289"/>
          </a:xfrm>
          <a:prstGeom prst="cub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C575E435-95B3-B335-CD06-19CC557847EC}"/>
              </a:ext>
            </a:extLst>
          </p:cNvPr>
          <p:cNvSpPr/>
          <p:nvPr/>
        </p:nvSpPr>
        <p:spPr>
          <a:xfrm>
            <a:off x="2768833" y="3884916"/>
            <a:ext cx="1273323" cy="427289"/>
          </a:xfrm>
          <a:prstGeom prst="cub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9" name="Cube 8">
            <a:extLst>
              <a:ext uri="{FF2B5EF4-FFF2-40B4-BE49-F238E27FC236}">
                <a16:creationId xmlns:a16="http://schemas.microsoft.com/office/drawing/2014/main" id="{6CB47B5F-1BF7-5980-168E-A3C06040CB18}"/>
              </a:ext>
            </a:extLst>
          </p:cNvPr>
          <p:cNvSpPr/>
          <p:nvPr/>
        </p:nvSpPr>
        <p:spPr>
          <a:xfrm>
            <a:off x="2768833" y="4355475"/>
            <a:ext cx="1273323" cy="427289"/>
          </a:xfrm>
          <a:prstGeom prst="cub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308B902F-837C-9A2E-761C-C4B75E91C6A2}"/>
              </a:ext>
            </a:extLst>
          </p:cNvPr>
          <p:cNvSpPr/>
          <p:nvPr/>
        </p:nvSpPr>
        <p:spPr>
          <a:xfrm>
            <a:off x="4997861" y="4355475"/>
            <a:ext cx="1273323" cy="427289"/>
          </a:xfrm>
          <a:prstGeom prst="cub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4" name="Cube 13">
            <a:extLst>
              <a:ext uri="{FF2B5EF4-FFF2-40B4-BE49-F238E27FC236}">
                <a16:creationId xmlns:a16="http://schemas.microsoft.com/office/drawing/2014/main" id="{D39BACE4-8193-5D9D-7913-27A27A14D734}"/>
              </a:ext>
            </a:extLst>
          </p:cNvPr>
          <p:cNvSpPr/>
          <p:nvPr/>
        </p:nvSpPr>
        <p:spPr>
          <a:xfrm>
            <a:off x="7444099" y="4355475"/>
            <a:ext cx="1273323" cy="427289"/>
          </a:xfrm>
          <a:prstGeom prst="cub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5" name="Cube 14">
            <a:extLst>
              <a:ext uri="{FF2B5EF4-FFF2-40B4-BE49-F238E27FC236}">
                <a16:creationId xmlns:a16="http://schemas.microsoft.com/office/drawing/2014/main" id="{755F4EEA-2447-8763-0C12-D7AB4FCFB450}"/>
              </a:ext>
            </a:extLst>
          </p:cNvPr>
          <p:cNvSpPr/>
          <p:nvPr/>
        </p:nvSpPr>
        <p:spPr>
          <a:xfrm>
            <a:off x="5005694" y="3928186"/>
            <a:ext cx="1273323" cy="427289"/>
          </a:xfrm>
          <a:prstGeom prst="cub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6" name="Cube 15">
            <a:extLst>
              <a:ext uri="{FF2B5EF4-FFF2-40B4-BE49-F238E27FC236}">
                <a16:creationId xmlns:a16="http://schemas.microsoft.com/office/drawing/2014/main" id="{B95EC420-7A4E-E748-C935-0173CFAC0578}"/>
              </a:ext>
            </a:extLst>
          </p:cNvPr>
          <p:cNvSpPr/>
          <p:nvPr/>
        </p:nvSpPr>
        <p:spPr>
          <a:xfrm>
            <a:off x="7444098" y="3904027"/>
            <a:ext cx="1273323" cy="427289"/>
          </a:xfrm>
          <a:prstGeom prst="cub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7" name="Cube 16">
            <a:extLst>
              <a:ext uri="{FF2B5EF4-FFF2-40B4-BE49-F238E27FC236}">
                <a16:creationId xmlns:a16="http://schemas.microsoft.com/office/drawing/2014/main" id="{E864029F-328D-A482-FBCF-8DC3B1216073}"/>
              </a:ext>
            </a:extLst>
          </p:cNvPr>
          <p:cNvSpPr/>
          <p:nvPr/>
        </p:nvSpPr>
        <p:spPr>
          <a:xfrm>
            <a:off x="4997861" y="3476738"/>
            <a:ext cx="1273323" cy="427289"/>
          </a:xfrm>
          <a:prstGeom prst="cub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8" name="Cube 17">
            <a:extLst>
              <a:ext uri="{FF2B5EF4-FFF2-40B4-BE49-F238E27FC236}">
                <a16:creationId xmlns:a16="http://schemas.microsoft.com/office/drawing/2014/main" id="{CC170DE4-DAFF-3BE3-E6F6-D0DCF449B791}"/>
              </a:ext>
            </a:extLst>
          </p:cNvPr>
          <p:cNvSpPr/>
          <p:nvPr/>
        </p:nvSpPr>
        <p:spPr>
          <a:xfrm>
            <a:off x="5005694" y="3001711"/>
            <a:ext cx="1273323" cy="427289"/>
          </a:xfrm>
          <a:prstGeom prst="cub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19" name="Cube 18">
            <a:extLst>
              <a:ext uri="{FF2B5EF4-FFF2-40B4-BE49-F238E27FC236}">
                <a16:creationId xmlns:a16="http://schemas.microsoft.com/office/drawing/2014/main" id="{19E157EE-26F6-B508-BAB6-D4595CDD8383}"/>
              </a:ext>
            </a:extLst>
          </p:cNvPr>
          <p:cNvSpPr/>
          <p:nvPr/>
        </p:nvSpPr>
        <p:spPr>
          <a:xfrm>
            <a:off x="7444098" y="3429000"/>
            <a:ext cx="1273323" cy="427289"/>
          </a:xfrm>
          <a:prstGeom prst="cub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0" name="Cube 19">
            <a:extLst>
              <a:ext uri="{FF2B5EF4-FFF2-40B4-BE49-F238E27FC236}">
                <a16:creationId xmlns:a16="http://schemas.microsoft.com/office/drawing/2014/main" id="{4CACF2F2-F89B-C31B-9EF9-6AD6B4CDE616}"/>
              </a:ext>
            </a:extLst>
          </p:cNvPr>
          <p:cNvSpPr/>
          <p:nvPr/>
        </p:nvSpPr>
        <p:spPr>
          <a:xfrm>
            <a:off x="5005694" y="2526684"/>
            <a:ext cx="1273323" cy="427289"/>
          </a:xfrm>
          <a:prstGeom prst="cub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1" name="Cube 20">
            <a:extLst>
              <a:ext uri="{FF2B5EF4-FFF2-40B4-BE49-F238E27FC236}">
                <a16:creationId xmlns:a16="http://schemas.microsoft.com/office/drawing/2014/main" id="{1DAC2D0B-DEDB-3E84-C874-0605502F75E2}"/>
              </a:ext>
            </a:extLst>
          </p:cNvPr>
          <p:cNvSpPr/>
          <p:nvPr/>
        </p:nvSpPr>
        <p:spPr>
          <a:xfrm>
            <a:off x="7444097" y="2962361"/>
            <a:ext cx="1273323" cy="427289"/>
          </a:xfrm>
          <a:prstGeom prst="cub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149579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7F4588-5AAB-B686-692A-3C40C485D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D60AE-86C2-A0AD-9658-1A84FF99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Introducción a las Estructuras de datos.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C05B1-2731-EB5D-B37C-15A2C91CB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O" b="1" dirty="0"/>
              <a:t>Vamos al IDE</a:t>
            </a:r>
          </a:p>
          <a:p>
            <a:pPr marL="0" indent="0">
              <a:buNone/>
            </a:pPr>
            <a:endParaRPr lang="en-CO" b="1" dirty="0"/>
          </a:p>
          <a:p>
            <a:pPr marL="0" indent="0">
              <a:buNone/>
            </a:pPr>
            <a:endParaRPr lang="en-CO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62084C-56CC-8C93-4FA1-D5BBAABBF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88C864A7-963C-6EDA-7491-CA0793B55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2978" y="3429000"/>
            <a:ext cx="2111287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JavaScript - Wikipedia, la enciclopedia libre">
            <a:extLst>
              <a:ext uri="{FF2B5EF4-FFF2-40B4-BE49-F238E27FC236}">
                <a16:creationId xmlns:a16="http://schemas.microsoft.com/office/drawing/2014/main" id="{069EE357-BB9A-5F9F-B3AE-D9A21F03E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2278" y="2915381"/>
            <a:ext cx="1723924" cy="1723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Vscode">
            <a:extLst>
              <a:ext uri="{FF2B5EF4-FFF2-40B4-BE49-F238E27FC236}">
                <a16:creationId xmlns:a16="http://schemas.microsoft.com/office/drawing/2014/main" id="{78200358-C984-0BBB-D8BA-4F49F1609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300" y="2348593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668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63706-1C2A-E002-3016-D40F7AB41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60E6E-ACFD-ABD9-B194-42CCB4334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Introducción a las Estructuras de datos.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BDD23-A2D8-CB8F-C331-CEED6D0AB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O" b="1" dirty="0"/>
              <a:t>Estructura de datos:</a:t>
            </a:r>
            <a:br>
              <a:rPr lang="en-CO" b="1" dirty="0"/>
            </a:br>
            <a:r>
              <a:rPr lang="en-US" dirty="0"/>
              <a:t>Una </a:t>
            </a:r>
            <a:r>
              <a:rPr lang="en-US" dirty="0" err="1"/>
              <a:t>estructura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es </a:t>
            </a:r>
            <a:r>
              <a:rPr lang="en-US" dirty="0" err="1"/>
              <a:t>una</a:t>
            </a:r>
            <a:r>
              <a:rPr lang="en-US" dirty="0"/>
              <a:t> forma </a:t>
            </a:r>
            <a:r>
              <a:rPr lang="en-US" dirty="0" err="1"/>
              <a:t>organizada</a:t>
            </a:r>
            <a:r>
              <a:rPr lang="en-US" dirty="0"/>
              <a:t> de </a:t>
            </a:r>
            <a:r>
              <a:rPr lang="en-US" dirty="0" err="1"/>
              <a:t>almacenar</a:t>
            </a:r>
            <a:r>
              <a:rPr lang="en-US" dirty="0"/>
              <a:t> y manipular </a:t>
            </a:r>
            <a:r>
              <a:rPr lang="en-US" dirty="0" err="1"/>
              <a:t>datos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/>
              <a:t>Importancia</a:t>
            </a:r>
            <a:r>
              <a:rPr lang="en-US" b="1" dirty="0"/>
              <a:t>:</a:t>
            </a:r>
          </a:p>
          <a:p>
            <a:pPr marL="0" indent="0">
              <a:buNone/>
            </a:pPr>
            <a:r>
              <a:rPr lang="en-US" dirty="0" err="1"/>
              <a:t>Optimizan</a:t>
            </a:r>
            <a:r>
              <a:rPr lang="en-US" dirty="0"/>
              <a:t> la </a:t>
            </a:r>
            <a:r>
              <a:rPr lang="en-US" dirty="0" err="1"/>
              <a:t>eficiencia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almacenamiento</a:t>
            </a:r>
            <a:r>
              <a:rPr lang="en-US" dirty="0"/>
              <a:t> y </a:t>
            </a:r>
            <a:r>
              <a:rPr lang="en-US" dirty="0" err="1"/>
              <a:t>acceso</a:t>
            </a:r>
            <a:r>
              <a:rPr lang="en-US" dirty="0"/>
              <a:t> a </a:t>
            </a:r>
            <a:r>
              <a:rPr lang="en-US" dirty="0" err="1"/>
              <a:t>datos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Son clave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resolución</a:t>
            </a:r>
            <a:r>
              <a:rPr lang="en-US" dirty="0"/>
              <a:t> de </a:t>
            </a:r>
            <a:r>
              <a:rPr lang="en-US" dirty="0" err="1"/>
              <a:t>problemas</a:t>
            </a:r>
            <a:r>
              <a:rPr lang="en-US" dirty="0"/>
              <a:t> y </a:t>
            </a:r>
            <a:r>
              <a:rPr lang="en-US" dirty="0" err="1"/>
              <a:t>optimización</a:t>
            </a:r>
            <a:r>
              <a:rPr lang="en-US" dirty="0"/>
              <a:t> de </a:t>
            </a:r>
            <a:r>
              <a:rPr lang="en-US" dirty="0" err="1"/>
              <a:t>algoritmos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Se </a:t>
            </a:r>
            <a:r>
              <a:rPr lang="en-US" dirty="0" err="1"/>
              <a:t>usan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bases de </a:t>
            </a:r>
            <a:r>
              <a:rPr lang="en-US" dirty="0" err="1"/>
              <a:t>datos</a:t>
            </a:r>
            <a:r>
              <a:rPr lang="en-US" dirty="0"/>
              <a:t>,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operativos</a:t>
            </a:r>
            <a:r>
              <a:rPr lang="en-US" dirty="0"/>
              <a:t>, redes, </a:t>
            </a:r>
            <a:r>
              <a:rPr lang="en-US" dirty="0" err="1"/>
              <a:t>inteligencia</a:t>
            </a:r>
            <a:r>
              <a:rPr lang="en-US" dirty="0"/>
              <a:t> artificial, etc.</a:t>
            </a:r>
            <a:endParaRPr lang="en-CO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98FFEC-D4F3-0481-96DC-6828A91E9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586766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BEA63-F3C8-5262-4BF9-40B904BCE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D008C-34BD-B1A0-4C73-C17FAF0E1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Introducción a las Estructuras de datos.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1079C9-B5DE-F475-35B1-1AE2A362F0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7565" t="5436" r="27592"/>
          <a:stretch/>
        </p:blipFill>
        <p:spPr>
          <a:xfrm rot="5400000">
            <a:off x="3581854" y="-134141"/>
            <a:ext cx="5028291" cy="7952691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F36496-835A-1E87-0FAA-2B041D54E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826769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AA0CEE-29A6-2FD2-77B4-72244F425F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BA8C8-A6E9-E208-45B9-FEE53B868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Introducción a las Estructuras de datos.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5A6A3-3B2C-BA30-B8E7-9F4E76709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O" dirty="0"/>
              <a:t>En existencia mientras se ejecuta el sistema (internas)</a:t>
            </a:r>
          </a:p>
          <a:p>
            <a:pPr marL="0" indent="0">
              <a:buNone/>
            </a:pPr>
            <a:r>
              <a:rPr lang="en-CO" dirty="0"/>
              <a:t>Unidad de memoria para persistencia (externas)</a:t>
            </a:r>
          </a:p>
          <a:p>
            <a:pPr marL="0" indent="0">
              <a:buNone/>
            </a:pPr>
            <a:r>
              <a:rPr lang="en-CO" dirty="0"/>
              <a:t>Creadas en código inicializando su tamaño desde el inicio (estaticas).</a:t>
            </a:r>
          </a:p>
          <a:p>
            <a:pPr marL="0" indent="0">
              <a:buNone/>
            </a:pPr>
            <a:r>
              <a:rPr lang="en-CO" dirty="0"/>
              <a:t>Durante la ejecución cambia la reserva de memoria (dinámicas)</a:t>
            </a:r>
          </a:p>
          <a:p>
            <a:pPr marL="0" indent="0">
              <a:buNone/>
            </a:pPr>
            <a:endParaRPr lang="en-CO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2BD9D0-7ABE-E47E-10DE-358FF4CD3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Facultad de Ingeniería - Unicatólica</a:t>
            </a:r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732928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344</Words>
  <Application>Microsoft Macintosh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ADLaM Display</vt:lpstr>
      <vt:lpstr>Aptos</vt:lpstr>
      <vt:lpstr>Aptos Display</vt:lpstr>
      <vt:lpstr>Arial</vt:lpstr>
      <vt:lpstr>Office Theme</vt:lpstr>
      <vt:lpstr>Facultad de Ingeniería</vt:lpstr>
      <vt:lpstr>Introducción a las Estructuras de datos.</vt:lpstr>
      <vt:lpstr>Introducción a las Estructuras de datos.</vt:lpstr>
      <vt:lpstr>Introducción a las Estructuras de datos.</vt:lpstr>
      <vt:lpstr>Introducción a las Estructuras de datos.</vt:lpstr>
      <vt:lpstr>Introducción a las Estructuras de datos.</vt:lpstr>
      <vt:lpstr>Introducción a las Estructuras de datos.</vt:lpstr>
      <vt:lpstr>Introducción a las Estructuras de datos.</vt:lpstr>
      <vt:lpstr>Introducción a las Estructuras de datos.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James Stiven Montealegre Gutierrez</dc:creator>
  <cp:lastModifiedBy>James Stiven Montealegre Gutierrez</cp:lastModifiedBy>
  <cp:revision>3</cp:revision>
  <dcterms:created xsi:type="dcterms:W3CDTF">2025-02-13T03:37:03Z</dcterms:created>
  <dcterms:modified xsi:type="dcterms:W3CDTF">2025-02-13T17:39:13Z</dcterms:modified>
</cp:coreProperties>
</file>

<file path=docProps/thumbnail.jpeg>
</file>